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3" r:id="rId6"/>
    <p:sldId id="267" r:id="rId7"/>
    <p:sldId id="310" r:id="rId8"/>
    <p:sldId id="311" r:id="rId9"/>
    <p:sldId id="265" r:id="rId10"/>
    <p:sldId id="305" r:id="rId11"/>
    <p:sldId id="306" r:id="rId12"/>
    <p:sldId id="307" r:id="rId13"/>
    <p:sldId id="308" r:id="rId14"/>
    <p:sldId id="309" r:id="rId15"/>
    <p:sldId id="274" r:id="rId16"/>
    <p:sldId id="273" r:id="rId17"/>
    <p:sldId id="275" r:id="rId18"/>
    <p:sldId id="289" r:id="rId19"/>
    <p:sldId id="292" r:id="rId20"/>
    <p:sldId id="291" r:id="rId21"/>
    <p:sldId id="290" r:id="rId22"/>
    <p:sldId id="293" r:id="rId23"/>
    <p:sldId id="297" r:id="rId24"/>
    <p:sldId id="296" r:id="rId25"/>
    <p:sldId id="298" r:id="rId26"/>
    <p:sldId id="300" r:id="rId27"/>
    <p:sldId id="295" r:id="rId28"/>
    <p:sldId id="299" r:id="rId29"/>
    <p:sldId id="302" r:id="rId30"/>
    <p:sldId id="301" r:id="rId31"/>
    <p:sldId id="276" r:id="rId32"/>
    <p:sldId id="277" r:id="rId33"/>
    <p:sldId id="278" r:id="rId34"/>
    <p:sldId id="304" r:id="rId35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59" autoAdjust="0"/>
    <p:restoredTop sz="94612" autoAdjust="0"/>
  </p:normalViewPr>
  <p:slideViewPr>
    <p:cSldViewPr>
      <p:cViewPr varScale="1">
        <p:scale>
          <a:sx n="44" d="100"/>
          <a:sy n="44" d="100"/>
        </p:scale>
        <p:origin x="-108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0DC62-69E1-4E51-B7ED-E4117EBD9E32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31012-2F2C-4356-857F-57E5B49827C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85E89-F08F-4319-B04A-F87E7F554068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2FF6A-E9CF-447B-89F1-A7DE34E62AC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1C66B-6EE1-4828-9FEF-CBE77365EAB7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F236F-B77F-4ED7-A324-0631AFE1492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F3E48-A75C-45EE-B0CD-D1CFBB4DA7DB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699C4-7209-4D0E-9588-A8C734C1762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E9847-2F16-4290-BAA8-58169A11D555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F92EB-D479-4423-B5A8-AC9A6E4445F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25D00-F6B4-4512-8771-C26549CE940D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19C0-2D4E-4895-8C0D-9E52C65D581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40D29-7B40-499D-8D23-908C078B7B24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2D365-AD2A-414B-A00A-6F45C2785CF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A91C5-1792-4A24-9118-8A7154BA0748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CF91B-B526-47AC-9D1D-D3DED029BEE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64F38-65C1-4938-B39E-0BAD9056C41B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411FE-262A-4646-839F-751FED7D7C86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BC174-8308-4DAC-BFA3-12BD47A1FA69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BB652-1594-4730-B76C-3FFF8AF7DE09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AC53F-551A-4AEC-8C2B-08B7F7C82F4F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859D9-39F9-4D7F-9822-C66D61D71CC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0A5591-A1EA-4079-A59D-6414AB5BD043}" type="datetimeFigureOut">
              <a:rPr lang="he-IL"/>
              <a:pPr>
                <a:defRPr/>
              </a:pPr>
              <a:t>כ"ג/כסלו/תשע"ב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536689-CB28-4103-9002-0F76AB61EC0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findicons.com/icon/97623/happy?id=9764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findicons.com/icon/97604/despise?id=9762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772400" cy="1470025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החברה לסקרים יעוץ ובקרה</a:t>
            </a:r>
            <a:endParaRPr lang="he-IL" smtClean="0">
              <a:solidFill>
                <a:schemeClr val="bg2"/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31913" y="3284538"/>
            <a:ext cx="6400800" cy="1752600"/>
          </a:xfrm>
        </p:spPr>
        <p:txBody>
          <a:bodyPr rtlCol="1">
            <a:normAutofit fontScale="92500" lnSpcReduction="1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סקרי משאיות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סקרי טרקטורים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סקרי כלי צ.מ.ה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סיקרי רכבים פרטיים</a:t>
            </a:r>
          </a:p>
        </p:txBody>
      </p:sp>
      <p:pic>
        <p:nvPicPr>
          <p:cNvPr id="2052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772400" cy="8636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החברה</a:t>
            </a:r>
          </a:p>
        </p:txBody>
      </p:sp>
      <p:sp>
        <p:nvSpPr>
          <p:cNvPr id="3075" name="כותרת משנה 2"/>
          <p:cNvSpPr>
            <a:spLocks noGrp="1"/>
          </p:cNvSpPr>
          <p:nvPr>
            <p:ph type="subTitle" idx="1"/>
          </p:nvPr>
        </p:nvSpPr>
        <p:spPr>
          <a:xfrm>
            <a:off x="539750" y="2492375"/>
            <a:ext cx="8353425" cy="3673475"/>
          </a:xfrm>
        </p:spPr>
        <p:txBody>
          <a:bodyPr/>
          <a:lstStyle/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חברת חש-מידע בע"מ הוקמה בשנת 2007</a:t>
            </a:r>
          </a:p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חיים קופל  - בעל ניסיון רב בתחום מיגון רכב ומשאיות ועוסק בפועל בסקרים למעלה מעשור </a:t>
            </a:r>
          </a:p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שאולי יעקובי – שמאי מוסמך בעל ניסיון רב בתחום הרכב והמיגון. עוסק בסקרים שונים למעלה מעשור</a:t>
            </a:r>
          </a:p>
        </p:txBody>
      </p:sp>
      <p:pic>
        <p:nvPicPr>
          <p:cNvPr id="3076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772400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חזון 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684213" y="2420938"/>
            <a:ext cx="7559675" cy="3887787"/>
          </a:xfrm>
        </p:spPr>
        <p:txBody>
          <a:bodyPr rtlCol="1">
            <a:normAutofit fontScale="92500" lnSpcReduction="10000"/>
          </a:bodyPr>
          <a:lstStyle/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חברת חש-מידע בע"מ שואפת </a:t>
            </a:r>
          </a:p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להוביל ולרכז את נושא הסקרים תוך שיתוף פעולה מלא מצד ספקי המיגון והמתקינים לתועלת המבטחים.</a:t>
            </a:r>
          </a:p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ליזום להציע ולשפר את אפשרויות המיגון ומצאי הרכיבים בהתאם לשינויים והצרכים במשק.</a:t>
            </a:r>
          </a:p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he-IL" dirty="0" smtClean="0">
                <a:solidFill>
                  <a:schemeClr val="bg2"/>
                </a:solidFill>
              </a:rPr>
              <a:t>לשפר את איכות התקנת רכיבי המיגון ולספק מידע זמין מדויק ומלא אודות הרכוש והמבוטח לתועלת מירבית של חברת הביטוח.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he-IL" dirty="0" smtClean="0"/>
          </a:p>
        </p:txBody>
      </p:sp>
      <p:pic>
        <p:nvPicPr>
          <p:cNvPr id="4100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איכות החיתום – הביטחון להצלחה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539750" y="2420938"/>
            <a:ext cx="8135938" cy="3887787"/>
          </a:xfrm>
        </p:spPr>
        <p:txBody>
          <a:bodyPr rtlCol="1"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חברת חש מידע בע"מ שואפת לספק באופן מהיר ומקצועי את כל המידע הדרוש למבטחים 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על מנת שיוכלו לקבל החלטה אודות ביטוח הרכוש, ערכו הממשי, מצאי רכיבי המיגון, תקינותם והסיכון אליו נחשפים.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he-IL" dirty="0" smtClean="0"/>
          </a:p>
        </p:txBody>
      </p:sp>
      <p:pic>
        <p:nvPicPr>
          <p:cNvPr id="5124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בדיקות המיגון בעבר</a:t>
            </a:r>
          </a:p>
        </p:txBody>
      </p:sp>
      <p:sp>
        <p:nvSpPr>
          <p:cNvPr id="6147" name="כותרת משנה 2"/>
          <p:cNvSpPr>
            <a:spLocks noGrp="1"/>
          </p:cNvSpPr>
          <p:nvPr>
            <p:ph type="subTitle" idx="1"/>
          </p:nvPr>
        </p:nvSpPr>
        <p:spPr>
          <a:xfrm>
            <a:off x="684213" y="2420938"/>
            <a:ext cx="7848600" cy="3887787"/>
          </a:xfrm>
        </p:spPr>
        <p:txBody>
          <a:bodyPr/>
          <a:lstStyle/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בבדיקת המיגון נבדק תפקוד המערכת בלבד</a:t>
            </a:r>
          </a:p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 היינו הקשר שבין המשאית והמוקד.</a:t>
            </a:r>
          </a:p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לא נבדקו גלאים, לחצנים, סוללת גיבוי והחשוב מכל, איכות ההתקנה בפועל.</a:t>
            </a:r>
          </a:p>
          <a:p>
            <a:pPr algn="r" eaLnBrk="1" hangingPunct="1"/>
            <a:r>
              <a:rPr lang="he-IL" sz="3000" smtClean="0">
                <a:solidFill>
                  <a:schemeClr val="bg2"/>
                </a:solidFill>
              </a:rPr>
              <a:t>זאת מאחר ואין אפשרות לבצע בדיקה פולשנית</a:t>
            </a:r>
          </a:p>
        </p:txBody>
      </p:sp>
      <p:pic>
        <p:nvPicPr>
          <p:cNvPr id="6148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כותרת 1"/>
          <p:cNvSpPr>
            <a:spLocks noGrp="1"/>
          </p:cNvSpPr>
          <p:nvPr>
            <p:ph type="ctrTitle"/>
          </p:nvPr>
        </p:nvSpPr>
        <p:spPr>
          <a:xfrm>
            <a:off x="684213" y="1412875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תקלות עיקריות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23850" y="2133600"/>
            <a:ext cx="8208963" cy="4464050"/>
          </a:xfrm>
        </p:spPr>
        <p:txBody>
          <a:bodyPr rtlCol="1"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בעקבות זאת התגלו ליקויים בביצוע הסקרים: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	חוסר משמעותי ברכיבי מיגון. 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	ביטול /אי תשלום דמי מנוי.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	רישום פרטי מבוטח שגויים.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	מערכות מיגון מפורקות כליל.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	רישום קודי הפעלה של מערכות המיגון בחלל 	הרכב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he-IL" sz="3000" dirty="0" smtClean="0">
                <a:solidFill>
                  <a:schemeClr val="bg2"/>
                </a:solidFill>
              </a:rPr>
              <a:t>	ע"פ נתוני המוקד – החלפת סוללת גיבוי.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he-IL" dirty="0" smtClean="0"/>
          </a:p>
        </p:txBody>
      </p:sp>
      <p:pic>
        <p:nvPicPr>
          <p:cNvPr id="7172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תמונה 3" descr="P62500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42830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תמונה 4" descr="P618004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7088" y="260350"/>
            <a:ext cx="42830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תמונה 5" descr="PC25004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313" y="3500438"/>
            <a:ext cx="4284662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6875463" y="3429000"/>
            <a:ext cx="2089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chemeClr val="bg2"/>
                </a:solidFill>
              </a:rPr>
              <a:t>קוד הפעלה שנרשם ברכב</a:t>
            </a: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323850" y="3429000"/>
            <a:ext cx="1944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chemeClr val="bg2"/>
                </a:solidFill>
              </a:rPr>
              <a:t>קוד הפעלה שנרשם על שלט הרכב</a:t>
            </a:r>
          </a:p>
        </p:txBody>
      </p:sp>
      <p:sp>
        <p:nvSpPr>
          <p:cNvPr id="8199" name="TextBox 6"/>
          <p:cNvSpPr txBox="1">
            <a:spLocks noChangeArrowheads="1"/>
          </p:cNvSpPr>
          <p:nvPr/>
        </p:nvSpPr>
        <p:spPr bwMode="auto">
          <a:xfrm>
            <a:off x="611188" y="5805488"/>
            <a:ext cx="187325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chemeClr val="bg2"/>
                </a:solidFill>
              </a:rPr>
              <a:t>כפתור דאלאס מחובר דרך קבע ללוח השעונים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תמונה 3" descr="P22800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284538"/>
            <a:ext cx="4284663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תמונה 4" descr="PC17005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404813"/>
            <a:ext cx="42830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Box 3"/>
          <p:cNvSpPr txBox="1">
            <a:spLocks noChangeArrowheads="1"/>
          </p:cNvSpPr>
          <p:nvPr/>
        </p:nvSpPr>
        <p:spPr bwMode="auto">
          <a:xfrm>
            <a:off x="5867400" y="3716338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chemeClr val="bg2"/>
                </a:solidFill>
              </a:rPr>
              <a:t>התקנת כל רכיבי האיתור והמיגון כיחידה אחת</a:t>
            </a:r>
          </a:p>
        </p:txBody>
      </p:sp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4859338" y="5589588"/>
            <a:ext cx="22336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chemeClr val="bg2"/>
                </a:solidFill>
              </a:rPr>
              <a:t>התקנת מקסימטקס (שולל תנועה יעודי לדיזל) בצורה רשלנית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843838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השיטה החדשה</a:t>
            </a:r>
          </a:p>
        </p:txBody>
      </p:sp>
      <p:pic>
        <p:nvPicPr>
          <p:cNvPr id="10243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מלבן מעוגל 4"/>
          <p:cNvSpPr/>
          <p:nvPr/>
        </p:nvSpPr>
        <p:spPr>
          <a:xfrm>
            <a:off x="5651500" y="2420938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6" name="מלבן מעוגל 5"/>
          <p:cNvSpPr/>
          <p:nvPr/>
        </p:nvSpPr>
        <p:spPr>
          <a:xfrm>
            <a:off x="5651500" y="3933825"/>
            <a:ext cx="2089150" cy="1008063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5651500" y="5516563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9223" name="TextBox 13"/>
          <p:cNvSpPr txBox="1">
            <a:spLocks noChangeArrowheads="1"/>
          </p:cNvSpPr>
          <p:nvPr/>
        </p:nvSpPr>
        <p:spPr bwMode="auto">
          <a:xfrm>
            <a:off x="5795963" y="2565400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הזמנת סקר</a:t>
            </a:r>
          </a:p>
        </p:txBody>
      </p:sp>
      <p:sp>
        <p:nvSpPr>
          <p:cNvPr id="9224" name="TextBox 14"/>
          <p:cNvSpPr txBox="1">
            <a:spLocks noChangeArrowheads="1"/>
          </p:cNvSpPr>
          <p:nvPr/>
        </p:nvSpPr>
        <p:spPr bwMode="auto">
          <a:xfrm>
            <a:off x="5724525" y="4005263"/>
            <a:ext cx="1943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הפנית המבוטח ובדיקה בתחנת השרות</a:t>
            </a:r>
          </a:p>
        </p:txBody>
      </p:sp>
      <p:sp>
        <p:nvSpPr>
          <p:cNvPr id="9225" name="TextBox 15"/>
          <p:cNvSpPr txBox="1">
            <a:spLocks noChangeArrowheads="1"/>
          </p:cNvSpPr>
          <p:nvPr/>
        </p:nvSpPr>
        <p:spPr bwMode="auto">
          <a:xfrm>
            <a:off x="5724525" y="5661025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חש מידע – בדיקת הנתונים והחזרתם אל המזמין</a:t>
            </a:r>
          </a:p>
        </p:txBody>
      </p:sp>
      <p:cxnSp>
        <p:nvCxnSpPr>
          <p:cNvPr id="20" name="מחבר מרפקי 19"/>
          <p:cNvCxnSpPr>
            <a:stCxn id="7" idx="3"/>
            <a:endCxn id="5" idx="3"/>
          </p:cNvCxnSpPr>
          <p:nvPr/>
        </p:nvCxnSpPr>
        <p:spPr>
          <a:xfrm flipV="1">
            <a:off x="7740650" y="2924175"/>
            <a:ext cx="12700" cy="3097213"/>
          </a:xfrm>
          <a:prstGeom prst="bentConnector3">
            <a:avLst>
              <a:gd name="adj1" fmla="val 1800000"/>
            </a:avLst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>
            <a:stCxn id="5" idx="2"/>
            <a:endCxn id="6" idx="0"/>
          </p:cNvCxnSpPr>
          <p:nvPr/>
        </p:nvCxnSpPr>
        <p:spPr>
          <a:xfrm>
            <a:off x="6696075" y="3429000"/>
            <a:ext cx="0" cy="50482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>
            <a:stCxn id="6" idx="2"/>
            <a:endCxn id="7" idx="0"/>
          </p:cNvCxnSpPr>
          <p:nvPr/>
        </p:nvCxnSpPr>
        <p:spPr>
          <a:xfrm>
            <a:off x="6696075" y="4941888"/>
            <a:ext cx="0" cy="57467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מלבן מעוגל 20"/>
          <p:cNvSpPr/>
          <p:nvPr/>
        </p:nvSpPr>
        <p:spPr>
          <a:xfrm>
            <a:off x="179388" y="2339975"/>
            <a:ext cx="5111750" cy="43195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דרך העבודה המוצעת על ידי חש-מידע מבוססת כולה על פעולה דרך רשת האינטרנט תוך שיתוף פעולה של החתם, המתקין וחש מידע .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מעגל פעילות זה מבטיח יתרונות באיכות השירות, זמינותו והחשוב מכל, התוצר הסופי המופק ממנו.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לצורך פעילות זו נכתבה תוכנה ייעודית התומכת בכל הפעילות כמתואר.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התוכנה הינה רכוש חברת חש מידע בע"מ.</a:t>
            </a:r>
            <a:endParaRPr lang="en-US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5" grpId="0" animBg="1"/>
      <p:bldP spid="6" grpId="0" animBg="1"/>
      <p:bldP spid="7" grpId="0" animBg="1"/>
      <p:bldP spid="9223" grpId="0"/>
      <p:bldP spid="9224" grpId="0"/>
      <p:bldP spid="92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843838" cy="793750"/>
          </a:xfrm>
        </p:spPr>
        <p:txBody>
          <a:bodyPr/>
          <a:lstStyle/>
          <a:p>
            <a:pPr eaLnBrk="1" hangingPunct="1">
              <a:defRPr/>
            </a:pPr>
            <a:r>
              <a:rPr lang="he-IL" dirty="0" smtClean="0">
                <a:solidFill>
                  <a:schemeClr val="bg2"/>
                </a:solidFill>
                <a:cs typeface="+mn-cs"/>
              </a:rPr>
              <a:t>השיטה החדשה</a:t>
            </a:r>
          </a:p>
        </p:txBody>
      </p:sp>
      <p:pic>
        <p:nvPicPr>
          <p:cNvPr id="11267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מלבן מעוגל 4"/>
          <p:cNvSpPr/>
          <p:nvPr/>
        </p:nvSpPr>
        <p:spPr>
          <a:xfrm>
            <a:off x="5651500" y="2420938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6" name="מלבן מעוגל 5"/>
          <p:cNvSpPr/>
          <p:nvPr/>
        </p:nvSpPr>
        <p:spPr>
          <a:xfrm>
            <a:off x="5651500" y="3933825"/>
            <a:ext cx="2089150" cy="1008063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5651500" y="5516563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11271" name="TextBox 13"/>
          <p:cNvSpPr txBox="1">
            <a:spLocks noChangeArrowheads="1"/>
          </p:cNvSpPr>
          <p:nvPr/>
        </p:nvSpPr>
        <p:spPr bwMode="auto">
          <a:xfrm>
            <a:off x="5795963" y="2565400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הזמנת סקר</a:t>
            </a:r>
          </a:p>
        </p:txBody>
      </p:sp>
      <p:sp>
        <p:nvSpPr>
          <p:cNvPr id="11272" name="TextBox 14"/>
          <p:cNvSpPr txBox="1">
            <a:spLocks noChangeArrowheads="1"/>
          </p:cNvSpPr>
          <p:nvPr/>
        </p:nvSpPr>
        <p:spPr bwMode="auto">
          <a:xfrm>
            <a:off x="5724525" y="4005263"/>
            <a:ext cx="1943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הפנית המבוטח ובדיקה בתחנת השרות</a:t>
            </a:r>
          </a:p>
        </p:txBody>
      </p:sp>
      <p:sp>
        <p:nvSpPr>
          <p:cNvPr id="11273" name="TextBox 15"/>
          <p:cNvSpPr txBox="1">
            <a:spLocks noChangeArrowheads="1"/>
          </p:cNvSpPr>
          <p:nvPr/>
        </p:nvSpPr>
        <p:spPr bwMode="auto">
          <a:xfrm>
            <a:off x="5724525" y="5661025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חש מידע – בדיקת הנתונים והחזרתם אל המזמין</a:t>
            </a:r>
          </a:p>
        </p:txBody>
      </p:sp>
      <p:cxnSp>
        <p:nvCxnSpPr>
          <p:cNvPr id="20" name="מחבר מרפקי 19"/>
          <p:cNvCxnSpPr>
            <a:stCxn id="7" idx="3"/>
            <a:endCxn id="5" idx="3"/>
          </p:cNvCxnSpPr>
          <p:nvPr/>
        </p:nvCxnSpPr>
        <p:spPr>
          <a:xfrm flipV="1">
            <a:off x="7740650" y="2924175"/>
            <a:ext cx="12700" cy="3097213"/>
          </a:xfrm>
          <a:prstGeom prst="bentConnector3">
            <a:avLst>
              <a:gd name="adj1" fmla="val 1800000"/>
            </a:avLst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>
            <a:stCxn id="5" idx="2"/>
            <a:endCxn id="6" idx="0"/>
          </p:cNvCxnSpPr>
          <p:nvPr/>
        </p:nvCxnSpPr>
        <p:spPr>
          <a:xfrm>
            <a:off x="6696075" y="3429000"/>
            <a:ext cx="0" cy="50482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>
            <a:stCxn id="6" idx="2"/>
            <a:endCxn id="7" idx="0"/>
          </p:cNvCxnSpPr>
          <p:nvPr/>
        </p:nvCxnSpPr>
        <p:spPr>
          <a:xfrm>
            <a:off x="6696075" y="4941888"/>
            <a:ext cx="0" cy="57467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מלבן מעוגל 12"/>
          <p:cNvSpPr/>
          <p:nvPr/>
        </p:nvSpPr>
        <p:spPr>
          <a:xfrm>
            <a:off x="179388" y="2339975"/>
            <a:ext cx="5111750" cy="432117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400" b="1" dirty="0">
                <a:solidFill>
                  <a:schemeClr val="tx1"/>
                </a:solidFill>
              </a:rPr>
              <a:t>הזמנת סקר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החתם מוגדר מראש במערכת חש-מידע.   הנתונים הם: חברת הביטוח שם החתם דוא"ל טלפון ופקס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החתם נכנס באמצעות שם משתמש וסיסמא. 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החתם מזין את מספר הרישוי, ערך הרכוש המבוטח, פרטי המבוטח כולל טלפון של איש קשר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   הערה: באם אין גישה לרשת, ניתן לשלוח דוא"ל / פקס למזכירות חש מידע בע"מ תוך ציון כל הפרטים לעיל.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7" dur="2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8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3" grpId="0" build="allAtOnce" animBg="1"/>
      <p:bldP spid="13" grpId="1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843838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השיטה החדשה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5651500" y="2420938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6" name="מלבן מעוגל 5"/>
          <p:cNvSpPr/>
          <p:nvPr/>
        </p:nvSpPr>
        <p:spPr>
          <a:xfrm>
            <a:off x="5651500" y="3933825"/>
            <a:ext cx="2089150" cy="1008063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5651500" y="5516563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12294" name="TextBox 13"/>
          <p:cNvSpPr txBox="1">
            <a:spLocks noChangeArrowheads="1"/>
          </p:cNvSpPr>
          <p:nvPr/>
        </p:nvSpPr>
        <p:spPr bwMode="auto">
          <a:xfrm>
            <a:off x="5795963" y="2565400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הזמנת סקר</a:t>
            </a:r>
          </a:p>
        </p:txBody>
      </p:sp>
      <p:sp>
        <p:nvSpPr>
          <p:cNvPr id="12295" name="TextBox 14"/>
          <p:cNvSpPr txBox="1">
            <a:spLocks noChangeArrowheads="1"/>
          </p:cNvSpPr>
          <p:nvPr/>
        </p:nvSpPr>
        <p:spPr bwMode="auto">
          <a:xfrm>
            <a:off x="5724525" y="4005263"/>
            <a:ext cx="1943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הפנית המבוטח ובדיקה בתחנת השרות</a:t>
            </a:r>
          </a:p>
        </p:txBody>
      </p:sp>
      <p:sp>
        <p:nvSpPr>
          <p:cNvPr id="12296" name="TextBox 15"/>
          <p:cNvSpPr txBox="1">
            <a:spLocks noChangeArrowheads="1"/>
          </p:cNvSpPr>
          <p:nvPr/>
        </p:nvSpPr>
        <p:spPr bwMode="auto">
          <a:xfrm>
            <a:off x="5724525" y="5661025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חש מידע – בדיקת הנתונים והחזרתם אל המזמין</a:t>
            </a:r>
          </a:p>
        </p:txBody>
      </p:sp>
      <p:cxnSp>
        <p:nvCxnSpPr>
          <p:cNvPr id="20" name="מחבר מרפקי 19"/>
          <p:cNvCxnSpPr>
            <a:stCxn id="7" idx="3"/>
            <a:endCxn id="5" idx="3"/>
          </p:cNvCxnSpPr>
          <p:nvPr/>
        </p:nvCxnSpPr>
        <p:spPr>
          <a:xfrm flipV="1">
            <a:off x="7740650" y="2924175"/>
            <a:ext cx="12700" cy="3097213"/>
          </a:xfrm>
          <a:prstGeom prst="bentConnector3">
            <a:avLst>
              <a:gd name="adj1" fmla="val 1800000"/>
            </a:avLst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>
            <a:stCxn id="5" idx="2"/>
            <a:endCxn id="6" idx="0"/>
          </p:cNvCxnSpPr>
          <p:nvPr/>
        </p:nvCxnSpPr>
        <p:spPr>
          <a:xfrm>
            <a:off x="6696075" y="3429000"/>
            <a:ext cx="0" cy="50482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>
            <a:stCxn id="6" idx="2"/>
            <a:endCxn id="7" idx="0"/>
          </p:cNvCxnSpPr>
          <p:nvPr/>
        </p:nvCxnSpPr>
        <p:spPr>
          <a:xfrm>
            <a:off x="6696075" y="4941888"/>
            <a:ext cx="0" cy="57467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מלבן מעוגל 13"/>
          <p:cNvSpPr/>
          <p:nvPr/>
        </p:nvSpPr>
        <p:spPr>
          <a:xfrm>
            <a:off x="179388" y="2339975"/>
            <a:ext cx="5111750" cy="43195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400" b="1" dirty="0">
                <a:solidFill>
                  <a:schemeClr val="tx1"/>
                </a:solidFill>
              </a:rPr>
              <a:t>הפנית המבוטח לתחנת השרות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זמן קצוב לאחר פתיחת ההזמנה יוצרת חש מידע בע"מ קשר ראשוני עם המבוטח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בפניה זו מאומתים פרטיו 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ונקבע מועד בדיקה עם סוקר מטעם חש מידע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או</a:t>
            </a:r>
          </a:p>
          <a:p>
            <a:pPr fontAlgn="auto">
              <a:spcAft>
                <a:spcPts val="0"/>
              </a:spcAft>
              <a:defRPr/>
            </a:pPr>
            <a:r>
              <a:rPr lang="he-IL" sz="2200" dirty="0">
                <a:solidFill>
                  <a:schemeClr val="tx1"/>
                </a:solidFill>
              </a:rPr>
              <a:t>שהמבוטח מופנה אל תחנת השירות המתאימה לו מבחינת מערכת האיתור הקיימת והנוחה ביותר למבוטח.</a:t>
            </a:r>
          </a:p>
          <a:p>
            <a:pPr fontAlgn="auto">
              <a:spcAft>
                <a:spcPts val="0"/>
              </a:spcAft>
              <a:defRPr/>
            </a:pPr>
            <a:endParaRPr lang="he-IL" sz="2400" dirty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he-IL" sz="2400" dirty="0">
              <a:solidFill>
                <a:schemeClr val="tx1"/>
              </a:solidFill>
            </a:endParaRPr>
          </a:p>
        </p:txBody>
      </p:sp>
      <p:pic>
        <p:nvPicPr>
          <p:cNvPr id="12301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4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843838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השיטה החדשה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5651500" y="2420938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6" name="מלבן מעוגל 5"/>
          <p:cNvSpPr/>
          <p:nvPr/>
        </p:nvSpPr>
        <p:spPr>
          <a:xfrm>
            <a:off x="5651500" y="3933825"/>
            <a:ext cx="2089150" cy="1008063"/>
          </a:xfrm>
          <a:prstGeom prst="roundRect">
            <a:avLst/>
          </a:prstGeom>
          <a:solidFill>
            <a:srgbClr val="008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5651500" y="5516563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13318" name="TextBox 13"/>
          <p:cNvSpPr txBox="1">
            <a:spLocks noChangeArrowheads="1"/>
          </p:cNvSpPr>
          <p:nvPr/>
        </p:nvSpPr>
        <p:spPr bwMode="auto">
          <a:xfrm>
            <a:off x="5795963" y="2565400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הזמנת סקר</a:t>
            </a:r>
          </a:p>
        </p:txBody>
      </p:sp>
      <p:sp>
        <p:nvSpPr>
          <p:cNvPr id="13319" name="TextBox 14"/>
          <p:cNvSpPr txBox="1">
            <a:spLocks noChangeArrowheads="1"/>
          </p:cNvSpPr>
          <p:nvPr/>
        </p:nvSpPr>
        <p:spPr bwMode="auto">
          <a:xfrm>
            <a:off x="5724525" y="4005263"/>
            <a:ext cx="1943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הפנית המבוטחובדיקה בתחנת השרות</a:t>
            </a:r>
          </a:p>
        </p:txBody>
      </p:sp>
      <p:sp>
        <p:nvSpPr>
          <p:cNvPr id="13320" name="TextBox 15"/>
          <p:cNvSpPr txBox="1">
            <a:spLocks noChangeArrowheads="1"/>
          </p:cNvSpPr>
          <p:nvPr/>
        </p:nvSpPr>
        <p:spPr bwMode="auto">
          <a:xfrm>
            <a:off x="5724525" y="5661025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חש מידע – בדיקת הנתונים והחזרתם אל המזמין</a:t>
            </a:r>
          </a:p>
        </p:txBody>
      </p:sp>
      <p:cxnSp>
        <p:nvCxnSpPr>
          <p:cNvPr id="20" name="מחבר מרפקי 19"/>
          <p:cNvCxnSpPr>
            <a:stCxn id="7" idx="3"/>
            <a:endCxn id="5" idx="3"/>
          </p:cNvCxnSpPr>
          <p:nvPr/>
        </p:nvCxnSpPr>
        <p:spPr>
          <a:xfrm flipV="1">
            <a:off x="7740650" y="2924175"/>
            <a:ext cx="12700" cy="3097213"/>
          </a:xfrm>
          <a:prstGeom prst="bentConnector3">
            <a:avLst>
              <a:gd name="adj1" fmla="val 1800000"/>
            </a:avLst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>
            <a:stCxn id="5" idx="2"/>
            <a:endCxn id="6" idx="0"/>
          </p:cNvCxnSpPr>
          <p:nvPr/>
        </p:nvCxnSpPr>
        <p:spPr>
          <a:xfrm>
            <a:off x="6696075" y="3429000"/>
            <a:ext cx="0" cy="50482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>
            <a:stCxn id="6" idx="2"/>
            <a:endCxn id="7" idx="0"/>
          </p:cNvCxnSpPr>
          <p:nvPr/>
        </p:nvCxnSpPr>
        <p:spPr>
          <a:xfrm>
            <a:off x="6696075" y="4941888"/>
            <a:ext cx="0" cy="57467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מלבן מעוגל 13"/>
          <p:cNvSpPr/>
          <p:nvPr/>
        </p:nvSpPr>
        <p:spPr>
          <a:xfrm>
            <a:off x="179388" y="2339975"/>
            <a:ext cx="5113337" cy="43195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400" b="1" dirty="0">
                <a:solidFill>
                  <a:schemeClr val="tx1"/>
                </a:solidFill>
              </a:rPr>
              <a:t>בדיקה בתחנת השרות</a:t>
            </a:r>
          </a:p>
          <a:p>
            <a:pPr>
              <a:lnSpc>
                <a:spcPct val="90000"/>
              </a:lnSpc>
              <a:defRPr/>
            </a:pPr>
            <a:r>
              <a:rPr lang="he-IL" sz="2200" dirty="0">
                <a:solidFill>
                  <a:schemeClr val="tx1"/>
                </a:solidFill>
              </a:rPr>
              <a:t>התחנה רושמת את פרטי המשאית במלואם.</a:t>
            </a:r>
          </a:p>
          <a:p>
            <a:pPr>
              <a:lnSpc>
                <a:spcPct val="90000"/>
              </a:lnSpc>
              <a:defRPr/>
            </a:pPr>
            <a:r>
              <a:rPr lang="he-IL" sz="2200" dirty="0">
                <a:solidFill>
                  <a:schemeClr val="tx1"/>
                </a:solidFill>
              </a:rPr>
              <a:t>מצלמת את רישיון הרכב.</a:t>
            </a:r>
          </a:p>
          <a:p>
            <a:pPr>
              <a:lnSpc>
                <a:spcPct val="90000"/>
              </a:lnSpc>
              <a:defRPr/>
            </a:pPr>
            <a:r>
              <a:rPr lang="he-IL" sz="2200" dirty="0">
                <a:solidFill>
                  <a:schemeClr val="tx1"/>
                </a:solidFill>
              </a:rPr>
              <a:t>מצלמת את המשאית והאבזור המותקן בה. התצלומים יצורפו לדוח העבודה. </a:t>
            </a:r>
          </a:p>
          <a:p>
            <a:pPr>
              <a:lnSpc>
                <a:spcPct val="90000"/>
              </a:lnSpc>
              <a:defRPr/>
            </a:pPr>
            <a:r>
              <a:rPr lang="he-IL" sz="2200" dirty="0">
                <a:solidFill>
                  <a:schemeClr val="tx1"/>
                </a:solidFill>
              </a:rPr>
              <a:t>לתחנה קובץ הנחיות עבודה כיצד לשפר ולטייב מצאי מיגון קיים.</a:t>
            </a: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נבדק המיגון - יוקלדו הנתונים למערכת חש מידע.</a:t>
            </a:r>
          </a:p>
          <a:p>
            <a:pPr>
              <a:lnSpc>
                <a:spcPct val="90000"/>
              </a:lnSpc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3325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4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843838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השיטה החדשה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5651500" y="2420938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6" name="מלבן מעוגל 5"/>
          <p:cNvSpPr/>
          <p:nvPr/>
        </p:nvSpPr>
        <p:spPr>
          <a:xfrm>
            <a:off x="5651500" y="3933825"/>
            <a:ext cx="2089150" cy="1008063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5651500" y="5516563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14342" name="TextBox 13"/>
          <p:cNvSpPr txBox="1">
            <a:spLocks noChangeArrowheads="1"/>
          </p:cNvSpPr>
          <p:nvPr/>
        </p:nvSpPr>
        <p:spPr bwMode="auto">
          <a:xfrm>
            <a:off x="5795963" y="2565400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הזמנת סקר</a:t>
            </a:r>
          </a:p>
        </p:txBody>
      </p:sp>
      <p:sp>
        <p:nvSpPr>
          <p:cNvPr id="14343" name="TextBox 14"/>
          <p:cNvSpPr txBox="1">
            <a:spLocks noChangeArrowheads="1"/>
          </p:cNvSpPr>
          <p:nvPr/>
        </p:nvSpPr>
        <p:spPr bwMode="auto">
          <a:xfrm>
            <a:off x="5724525" y="4005263"/>
            <a:ext cx="1943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הפנית המבוטח ובדיקה בתחנת השרות</a:t>
            </a:r>
          </a:p>
        </p:txBody>
      </p:sp>
      <p:sp>
        <p:nvSpPr>
          <p:cNvPr id="14344" name="TextBox 15"/>
          <p:cNvSpPr txBox="1">
            <a:spLocks noChangeArrowheads="1"/>
          </p:cNvSpPr>
          <p:nvPr/>
        </p:nvSpPr>
        <p:spPr bwMode="auto">
          <a:xfrm>
            <a:off x="5795963" y="5516563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חש מידע – בדיקת הנתונים והחזרתם אל המזמין</a:t>
            </a:r>
          </a:p>
        </p:txBody>
      </p:sp>
      <p:cxnSp>
        <p:nvCxnSpPr>
          <p:cNvPr id="20" name="מחבר מרפקי 19"/>
          <p:cNvCxnSpPr>
            <a:stCxn id="7" idx="3"/>
            <a:endCxn id="5" idx="3"/>
          </p:cNvCxnSpPr>
          <p:nvPr/>
        </p:nvCxnSpPr>
        <p:spPr>
          <a:xfrm flipV="1">
            <a:off x="7740650" y="2924175"/>
            <a:ext cx="12700" cy="3097213"/>
          </a:xfrm>
          <a:prstGeom prst="bentConnector3">
            <a:avLst>
              <a:gd name="adj1" fmla="val 1800000"/>
            </a:avLst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>
            <a:stCxn id="5" idx="2"/>
            <a:endCxn id="6" idx="0"/>
          </p:cNvCxnSpPr>
          <p:nvPr/>
        </p:nvCxnSpPr>
        <p:spPr>
          <a:xfrm>
            <a:off x="6696075" y="3429000"/>
            <a:ext cx="0" cy="50482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>
            <a:stCxn id="6" idx="2"/>
            <a:endCxn id="7" idx="0"/>
          </p:cNvCxnSpPr>
          <p:nvPr/>
        </p:nvCxnSpPr>
        <p:spPr>
          <a:xfrm>
            <a:off x="6696075" y="4941888"/>
            <a:ext cx="0" cy="57467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מלבן מעוגל 13"/>
          <p:cNvSpPr/>
          <p:nvPr/>
        </p:nvSpPr>
        <p:spPr>
          <a:xfrm>
            <a:off x="179388" y="2339975"/>
            <a:ext cx="5113337" cy="43195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he-IL" sz="2400" b="1" dirty="0">
                <a:solidFill>
                  <a:schemeClr val="tx1"/>
                </a:solidFill>
              </a:rPr>
              <a:t>חש מידע</a:t>
            </a: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משנתקבלו הנתונים מתחנת השירות , מבוצעת בקרה על תאימות המצאי למול הנדרש, על איכות ההתקנה ורק לאחר מכן, יאושר הביצוע. </a:t>
            </a: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משאושר הביצוע, מועברת הודעה באופן אוטומאטי אל החתם המזמין בדואר אלקטרוני</a:t>
            </a:r>
          </a:p>
          <a:p>
            <a:pPr>
              <a:defRPr/>
            </a:pPr>
            <a:endParaRPr lang="he-IL" sz="22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2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2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בנוסף מועבר אל החתם דו"ח בדיקה מפורט</a:t>
            </a:r>
            <a:endParaRPr lang="en-US" sz="2200" dirty="0">
              <a:solidFill>
                <a:schemeClr val="tx1"/>
              </a:solidFill>
            </a:endParaRPr>
          </a:p>
        </p:txBody>
      </p:sp>
      <p:pic>
        <p:nvPicPr>
          <p:cNvPr id="53258" name="Picture 10" descr="happy,emoticon,face,emotion,funny,smile,fu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4797425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84213" y="5589588"/>
            <a:ext cx="1079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מאושר!</a:t>
            </a:r>
          </a:p>
        </p:txBody>
      </p:sp>
      <p:pic>
        <p:nvPicPr>
          <p:cNvPr id="14351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1"/>
          <p:cNvSpPr>
            <a:spLocks noGrp="1"/>
          </p:cNvSpPr>
          <p:nvPr>
            <p:ph type="ctrTitle"/>
          </p:nvPr>
        </p:nvSpPr>
        <p:spPr>
          <a:xfrm>
            <a:off x="755650" y="1557338"/>
            <a:ext cx="7843838" cy="793750"/>
          </a:xfrm>
        </p:spPr>
        <p:txBody>
          <a:bodyPr/>
          <a:lstStyle/>
          <a:p>
            <a:pPr eaLnBrk="1" hangingPunct="1">
              <a:defRPr/>
            </a:pPr>
            <a:r>
              <a:rPr lang="he-IL" dirty="0" smtClean="0">
                <a:solidFill>
                  <a:schemeClr val="bg2"/>
                </a:solidFill>
                <a:cs typeface="+mn-cs"/>
              </a:rPr>
              <a:t>השיטה החדשה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5651500" y="2420938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6" name="מלבן מעוגל 5"/>
          <p:cNvSpPr/>
          <p:nvPr/>
        </p:nvSpPr>
        <p:spPr>
          <a:xfrm>
            <a:off x="5651500" y="3933825"/>
            <a:ext cx="2089150" cy="1008063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5651500" y="5516563"/>
            <a:ext cx="2089150" cy="1008062"/>
          </a:xfrm>
          <a:prstGeom prst="roundRect">
            <a:avLst/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15366" name="TextBox 13"/>
          <p:cNvSpPr txBox="1">
            <a:spLocks noChangeArrowheads="1"/>
          </p:cNvSpPr>
          <p:nvPr/>
        </p:nvSpPr>
        <p:spPr bwMode="auto">
          <a:xfrm>
            <a:off x="5795963" y="2565400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הזמנת סקר</a:t>
            </a:r>
          </a:p>
        </p:txBody>
      </p:sp>
      <p:sp>
        <p:nvSpPr>
          <p:cNvPr id="15367" name="TextBox 14"/>
          <p:cNvSpPr txBox="1">
            <a:spLocks noChangeArrowheads="1"/>
          </p:cNvSpPr>
          <p:nvPr/>
        </p:nvSpPr>
        <p:spPr bwMode="auto">
          <a:xfrm>
            <a:off x="5724525" y="4005263"/>
            <a:ext cx="1943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הפנית המבוטח ובדיקה בתחנת השרות</a:t>
            </a:r>
          </a:p>
        </p:txBody>
      </p:sp>
      <p:sp>
        <p:nvSpPr>
          <p:cNvPr id="15368" name="TextBox 15"/>
          <p:cNvSpPr txBox="1">
            <a:spLocks noChangeArrowheads="1"/>
          </p:cNvSpPr>
          <p:nvPr/>
        </p:nvSpPr>
        <p:spPr bwMode="auto">
          <a:xfrm>
            <a:off x="5795963" y="5516563"/>
            <a:ext cx="18002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חש מידע – בדיקת הנתונים והחזרתם אל המזמין</a:t>
            </a:r>
          </a:p>
        </p:txBody>
      </p:sp>
      <p:cxnSp>
        <p:nvCxnSpPr>
          <p:cNvPr id="20" name="מחבר מרפקי 19"/>
          <p:cNvCxnSpPr>
            <a:stCxn id="7" idx="3"/>
            <a:endCxn id="5" idx="3"/>
          </p:cNvCxnSpPr>
          <p:nvPr/>
        </p:nvCxnSpPr>
        <p:spPr>
          <a:xfrm flipV="1">
            <a:off x="7740650" y="2924175"/>
            <a:ext cx="12700" cy="3097213"/>
          </a:xfrm>
          <a:prstGeom prst="bentConnector3">
            <a:avLst>
              <a:gd name="adj1" fmla="val 1800000"/>
            </a:avLst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מחבר חץ ישר 32"/>
          <p:cNvCxnSpPr>
            <a:stCxn id="5" idx="2"/>
            <a:endCxn id="6" idx="0"/>
          </p:cNvCxnSpPr>
          <p:nvPr/>
        </p:nvCxnSpPr>
        <p:spPr>
          <a:xfrm>
            <a:off x="6696075" y="3429000"/>
            <a:ext cx="0" cy="50482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מחבר חץ ישר 53"/>
          <p:cNvCxnSpPr>
            <a:stCxn id="6" idx="2"/>
            <a:endCxn id="7" idx="0"/>
          </p:cNvCxnSpPr>
          <p:nvPr/>
        </p:nvCxnSpPr>
        <p:spPr>
          <a:xfrm>
            <a:off x="6696075" y="4941888"/>
            <a:ext cx="0" cy="574675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מלבן מעוגל 13"/>
          <p:cNvSpPr/>
          <p:nvPr/>
        </p:nvSpPr>
        <p:spPr>
          <a:xfrm>
            <a:off x="179388" y="2339975"/>
            <a:ext cx="5113337" cy="43195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נמצא כי המיגון אינו בהתאם לנדרש, מועברת הודעה באופן אוטומאטי אל החתם המזמין</a:t>
            </a:r>
          </a:p>
          <a:p>
            <a:pPr>
              <a:defRPr/>
            </a:pPr>
            <a:endParaRPr lang="he-IL" sz="22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2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2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בנוסף מועבר אל החתם במייל דו"ח בדיקה מפורט</a:t>
            </a:r>
          </a:p>
          <a:p>
            <a:pPr>
              <a:defRPr/>
            </a:pPr>
            <a:r>
              <a:rPr lang="he-IL" sz="2200" dirty="0">
                <a:solidFill>
                  <a:schemeClr val="tx1"/>
                </a:solidFill>
              </a:rPr>
              <a:t>עם קבלת אישור על תיקון הליקויים בידי מתקין מוסמך של חברת האיתור, ישלח לחתם דו"ח מעודכן</a:t>
            </a:r>
            <a:endParaRPr lang="en-US" sz="22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he-IL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52232" name="Picture 8" descr="despise,emoticon,face,emotio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328453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827088" y="3789363"/>
            <a:ext cx="1368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לא מאושר</a:t>
            </a:r>
          </a:p>
        </p:txBody>
      </p:sp>
      <p:pic>
        <p:nvPicPr>
          <p:cNvPr id="15375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4" grpId="0" build="allAtOnce" animBg="1"/>
      <p:bldP spid="14" grpId="1" build="allAtOnce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חש בורג 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684213" y="2420938"/>
            <a:ext cx="7848600" cy="3887787"/>
          </a:xfrm>
        </p:spPr>
        <p:txBody>
          <a:bodyPr rtlCol="1">
            <a:normAutofit fontScale="92500" lnSpcReduction="10000"/>
          </a:bodyPr>
          <a:lstStyle/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חש בורג הינו אמצעי מיגון מפני גניבת מעבירי כוח במשאיות בעלות הנעה  8/4 ו 6/4 </a:t>
            </a:r>
          </a:p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חש בורג מגן על מעביר הכוח ומעביר התראה בזמן אמת על ניסיון פרוק מעביר הכוח. </a:t>
            </a:r>
          </a:p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המיגון הוא מיגון אלקטרו מכני ומשולב אל מערכת האיתור.</a:t>
            </a:r>
          </a:p>
          <a:p>
            <a:pPr algn="r" eaLnBrk="1" hangingPunct="1">
              <a:defRPr/>
            </a:pPr>
            <a:r>
              <a:rPr lang="he-IL" b="1" dirty="0" smtClean="0">
                <a:solidFill>
                  <a:schemeClr val="bg2"/>
                </a:solidFill>
              </a:rPr>
              <a:t>חש בורג הוא פיתוח של חברת חש-מידע בע"מ ובעל פטנט רשום בישראל.</a:t>
            </a:r>
            <a:endParaRPr lang="en-US" b="1" dirty="0" smtClean="0">
              <a:solidFill>
                <a:schemeClr val="bg2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he-IL" b="1" dirty="0" smtClean="0"/>
          </a:p>
        </p:txBody>
      </p:sp>
      <p:pic>
        <p:nvPicPr>
          <p:cNvPr id="6" name="תמונה 5" descr="P829006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65175"/>
            <a:ext cx="4740275" cy="355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תמונה 6" descr="P829006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3557588"/>
            <a:ext cx="4400550" cy="330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תמונה 7" descr="P829007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65175"/>
            <a:ext cx="4689475" cy="351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חש מידע בייעוץ 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68313" y="2420938"/>
            <a:ext cx="8207375" cy="3887787"/>
          </a:xfrm>
        </p:spPr>
        <p:txBody>
          <a:bodyPr rtlCol="1">
            <a:normAutofit/>
          </a:bodyPr>
          <a:lstStyle/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מייעצת כיום בנושא מיגון לחברות הביטוח המובילות בשוק. </a:t>
            </a:r>
          </a:p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בודקת מבוטחים ומייעצת באופן פרטני לגבי מיגון ייחודי שיענה על התנאים ואזור המגורים. </a:t>
            </a:r>
          </a:p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חש מידע בונה חבילות מיגון בהתאם למבוטחים. </a:t>
            </a:r>
          </a:p>
          <a:p>
            <a:pPr algn="r" eaLnBrk="1" hangingPunct="1">
              <a:defRPr/>
            </a:pPr>
            <a:r>
              <a:rPr lang="he-IL" dirty="0" smtClean="0">
                <a:solidFill>
                  <a:schemeClr val="bg2"/>
                </a:solidFill>
              </a:rPr>
              <a:t>פועלת במשותף עם חברות האיתור על מנת לצמצם את נגע הגנבות.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he-IL" dirty="0" smtClean="0"/>
          </a:p>
        </p:txBody>
      </p:sp>
      <p:pic>
        <p:nvPicPr>
          <p:cNvPr id="17412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1944688"/>
          </a:xfrm>
        </p:spPr>
        <p:txBody>
          <a:bodyPr/>
          <a:lstStyle/>
          <a:p>
            <a:pPr eaLnBrk="1" hangingPunct="1"/>
            <a:r>
              <a:rPr lang="he-IL" smtClean="0"/>
              <a:t> </a:t>
            </a:r>
            <a:r>
              <a:rPr lang="he-IL" smtClean="0">
                <a:solidFill>
                  <a:schemeClr val="bg2"/>
                </a:solidFill>
              </a:rPr>
              <a:t>סוגי משאיות</a:t>
            </a:r>
          </a:p>
        </p:txBody>
      </p:sp>
      <p:pic>
        <p:nvPicPr>
          <p:cNvPr id="18435" name="תמונה 5" descr="tr_kenworth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3213100"/>
            <a:ext cx="45783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תמונה 3" descr="hs-info-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תמונה 5" descr="image4_7118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420938"/>
            <a:ext cx="3744912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תמונה 4" descr="image1_7074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4292600"/>
            <a:ext cx="3600450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8636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 רכין (הייבר)</a:t>
            </a:r>
          </a:p>
        </p:txBody>
      </p:sp>
      <p:pic>
        <p:nvPicPr>
          <p:cNvPr id="19461" name="תמונה 3" descr="gallery_42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3600"/>
            <a:ext cx="4127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תמונה 3" descr="hs-info-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1008063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מגבה נוע (רמ-סע)</a:t>
            </a:r>
          </a:p>
        </p:txBody>
      </p:sp>
      <p:pic>
        <p:nvPicPr>
          <p:cNvPr id="20483" name="תמונה 4" descr="תמונה 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565400"/>
            <a:ext cx="3775075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תמונה 5" descr="48-1-b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205038"/>
            <a:ext cx="384175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תמונה 3" descr="תמונה 01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4889500"/>
            <a:ext cx="262255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תמונה 3" descr="hs-info-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8636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הובלה בקירור</a:t>
            </a:r>
          </a:p>
        </p:txBody>
      </p:sp>
      <p:pic>
        <p:nvPicPr>
          <p:cNvPr id="21507" name="תמונה 3" descr="תמונות 0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2276475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תמונה 4" descr="תמונות 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4221163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תמונה 5" descr="image3_6713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000" y="3213100"/>
            <a:ext cx="4351338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תמונה 6" descr="image1_5024[1]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1268413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תמונה 3" descr="hs-info-logo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תמונה 7" descr="image4_6944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2708275"/>
            <a:ext cx="3295650" cy="247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936625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מיכליות</a:t>
            </a:r>
          </a:p>
        </p:txBody>
      </p:sp>
      <p:pic>
        <p:nvPicPr>
          <p:cNvPr id="22532" name="תמונה 3" descr="image2_5835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868863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תמונה 4" descr="image3_952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5157788"/>
            <a:ext cx="1949450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תמונה 5" descr="image3_6813[1]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7775" y="2852738"/>
            <a:ext cx="2816225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תמונה 8" descr="image4_2147[1]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476250"/>
            <a:ext cx="3097213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תמונה 3" descr="hs-info-logo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6477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מערבל בטון</a:t>
            </a:r>
          </a:p>
        </p:txBody>
      </p:sp>
      <p:pic>
        <p:nvPicPr>
          <p:cNvPr id="23555" name="תמונה 3" descr="תמונות 0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2420938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תמונה 4" descr="תמונות 0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3429000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8636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 מנוף קדמי</a:t>
            </a:r>
          </a:p>
        </p:txBody>
      </p:sp>
      <p:pic>
        <p:nvPicPr>
          <p:cNvPr id="24579" name="תמונה 3" descr="משא מנוף קידמי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500438"/>
            <a:ext cx="3968750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תמונה 5" descr="משא מנוף קדמי פלטה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2205038"/>
            <a:ext cx="4424362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792163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 מנוף אחורי</a:t>
            </a:r>
          </a:p>
        </p:txBody>
      </p:sp>
      <p:pic>
        <p:nvPicPr>
          <p:cNvPr id="25603" name="תמונה 3" descr="תמונות 0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692150"/>
            <a:ext cx="30734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תמונה 4" descr="תמונות 02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427538"/>
            <a:ext cx="3240088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תמונה 5" descr="תמונות 0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68638"/>
            <a:ext cx="3511550" cy="2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תמונה 6" descr="תמונות 00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2060575"/>
            <a:ext cx="3198813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תמונה 3" descr="hs-info-logo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8636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דופן הרמה </a:t>
            </a:r>
          </a:p>
        </p:txBody>
      </p:sp>
      <p:pic>
        <p:nvPicPr>
          <p:cNvPr id="26627" name="תמונה 3" descr="image4_3738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196975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תמונה 5" descr="image5_6842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863975"/>
            <a:ext cx="3990975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http://www.pachter.co.il/Media/Uploads/דופן_מתכנסת__2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981075"/>
            <a:ext cx="33528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0" descr="http://www.pachter.co.il/Media/Uploads/דופן_הרמה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4149725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תמונה 3" descr="hs-info-logo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792163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 פתוח</a:t>
            </a:r>
          </a:p>
        </p:txBody>
      </p:sp>
      <p:pic>
        <p:nvPicPr>
          <p:cNvPr id="27651" name="תמונה 3" descr="image1_6285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420938"/>
            <a:ext cx="4362450" cy="327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תמונה 4" descr="image4_6300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141663"/>
            <a:ext cx="4127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936625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דחס אשפה</a:t>
            </a:r>
          </a:p>
        </p:txBody>
      </p:sp>
      <p:pic>
        <p:nvPicPr>
          <p:cNvPr id="28675" name="תמונה 3" descr="תמונות 0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3933825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תמונה 4" descr="תמונות 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2205038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720725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משאבת בטון</a:t>
            </a:r>
          </a:p>
        </p:txBody>
      </p:sp>
      <p:pic>
        <p:nvPicPr>
          <p:cNvPr id="29699" name="תמונה 3" descr="משאבת בטון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276475"/>
            <a:ext cx="3240087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תמונה 4" descr="image6_6730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2852738"/>
            <a:ext cx="4416425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720725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 הובלת רכב</a:t>
            </a:r>
          </a:p>
        </p:txBody>
      </p:sp>
      <p:pic>
        <p:nvPicPr>
          <p:cNvPr id="30723" name="תמונה 3" descr="image4_5381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2514600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תמונה 3" descr="hs-info-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כותרת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843838" cy="792163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מטאטא כביש</a:t>
            </a:r>
          </a:p>
        </p:txBody>
      </p:sp>
      <p:pic>
        <p:nvPicPr>
          <p:cNvPr id="31747" name="תמונה 4" descr="image3_6851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573463"/>
            <a:ext cx="3871913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תמונה 5" descr="image1_7041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0663" y="2276475"/>
            <a:ext cx="5113337" cy="383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משא תומך (סוס)</a:t>
            </a:r>
          </a:p>
        </p:txBody>
      </p:sp>
      <p:pic>
        <p:nvPicPr>
          <p:cNvPr id="32771" name="תמונה 8" descr="תמונות 0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3213100"/>
            <a:ext cx="393541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תמונה 9" descr="תמונות 0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781300"/>
            <a:ext cx="35528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תמונה 5" descr="קריקטורה של סוס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1125538"/>
            <a:ext cx="120015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תמונה 3" descr="hs-info-log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כותרת 1"/>
          <p:cNvSpPr>
            <a:spLocks noGrp="1"/>
          </p:cNvSpPr>
          <p:nvPr>
            <p:ph type="ctrTitle"/>
          </p:nvPr>
        </p:nvSpPr>
        <p:spPr>
          <a:xfrm>
            <a:off x="755650" y="1196975"/>
            <a:ext cx="7843838" cy="64770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נתמך (עגלה או סמי טריילר)</a:t>
            </a:r>
          </a:p>
        </p:txBody>
      </p:sp>
      <p:sp>
        <p:nvSpPr>
          <p:cNvPr id="33795" name="כותרת משנה 4"/>
          <p:cNvSpPr>
            <a:spLocks noGrp="1"/>
          </p:cNvSpPr>
          <p:nvPr>
            <p:ph type="subTitle" idx="1"/>
          </p:nvPr>
        </p:nvSpPr>
        <p:spPr>
          <a:xfrm>
            <a:off x="684213" y="1916113"/>
            <a:ext cx="7920037" cy="1225550"/>
          </a:xfrm>
        </p:spPr>
        <p:txBody>
          <a:bodyPr/>
          <a:lstStyle/>
          <a:p>
            <a:pPr eaLnBrk="1" hangingPunct="1"/>
            <a:r>
              <a:rPr lang="he-IL" sz="2000" smtClean="0">
                <a:solidFill>
                  <a:schemeClr val="bg2"/>
                </a:solidFill>
              </a:rPr>
              <a:t>לצורך תנועה– מחויבת תמיכה של משא תומך היות ואין לו ציר גלגלים קדמי </a:t>
            </a:r>
          </a:p>
          <a:p>
            <a:pPr eaLnBrk="1" hangingPunct="1"/>
            <a:r>
              <a:rPr lang="he-IL" sz="2000" smtClean="0">
                <a:solidFill>
                  <a:schemeClr val="bg2"/>
                </a:solidFill>
              </a:rPr>
              <a:t>בזמן שאינו מחובר למשא תומך – ניצב בחלקו הקדמי על רגליים </a:t>
            </a:r>
          </a:p>
          <a:p>
            <a:pPr eaLnBrk="1" hangingPunct="1"/>
            <a:r>
              <a:rPr lang="he-IL" sz="2000" smtClean="0">
                <a:solidFill>
                  <a:schemeClr val="bg2"/>
                </a:solidFill>
              </a:rPr>
              <a:t>יכול לשמש ליעודים שונים </a:t>
            </a:r>
          </a:p>
        </p:txBody>
      </p:sp>
      <p:pic>
        <p:nvPicPr>
          <p:cNvPr id="33796" name="תמונה 5" descr="image1_5201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797425"/>
            <a:ext cx="2747963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תמונה 7" descr="image5_6911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4835525"/>
            <a:ext cx="2695575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תמונה 9" descr="image3_6066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2924175"/>
            <a:ext cx="2700337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תמונה 10" descr="image4_2968[1]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2708275"/>
            <a:ext cx="230505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תמונה 11" descr="image1_3076[1]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2138" y="2997200"/>
            <a:ext cx="2903537" cy="217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תמונה 10" descr="עגלה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620713"/>
            <a:ext cx="13716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תמונה 3" descr="hs-info-logo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כותרת 1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843837" cy="793750"/>
          </a:xfrm>
        </p:spPr>
        <p:txBody>
          <a:bodyPr/>
          <a:lstStyle/>
          <a:p>
            <a:pPr eaLnBrk="1" hangingPunct="1"/>
            <a:r>
              <a:rPr lang="he-IL" smtClean="0">
                <a:solidFill>
                  <a:schemeClr val="bg2"/>
                </a:solidFill>
              </a:rPr>
              <a:t>נגרר (פול טריילר)</a:t>
            </a:r>
          </a:p>
        </p:txBody>
      </p:sp>
      <p:sp>
        <p:nvSpPr>
          <p:cNvPr id="34819" name="כותרת משנה 4"/>
          <p:cNvSpPr>
            <a:spLocks noGrp="1"/>
          </p:cNvSpPr>
          <p:nvPr>
            <p:ph type="subTitle" idx="1"/>
          </p:nvPr>
        </p:nvSpPr>
        <p:spPr>
          <a:xfrm>
            <a:off x="539750" y="2420938"/>
            <a:ext cx="8135938" cy="1223962"/>
          </a:xfrm>
        </p:spPr>
        <p:txBody>
          <a:bodyPr/>
          <a:lstStyle/>
          <a:p>
            <a:pPr eaLnBrk="1" hangingPunct="1"/>
            <a:r>
              <a:rPr lang="he-IL" sz="2000" smtClean="0">
                <a:solidFill>
                  <a:schemeClr val="bg2"/>
                </a:solidFill>
              </a:rPr>
              <a:t>לנגרר ציר גלגלים קדמי </a:t>
            </a:r>
          </a:p>
          <a:p>
            <a:pPr eaLnBrk="1" hangingPunct="1"/>
            <a:r>
              <a:rPr lang="he-IL" sz="2000" smtClean="0">
                <a:solidFill>
                  <a:schemeClr val="bg2"/>
                </a:solidFill>
              </a:rPr>
              <a:t>מחובר למשאית באמצעות יצול המסתיים בטבעת אליה נכנס פין.  בשעה שאינו מחובר מוכנס לטבעת מנעול רתק </a:t>
            </a:r>
          </a:p>
          <a:p>
            <a:pPr eaLnBrk="1" hangingPunct="1"/>
            <a:r>
              <a:rPr lang="he-IL" sz="2000" smtClean="0">
                <a:solidFill>
                  <a:schemeClr val="bg2"/>
                </a:solidFill>
              </a:rPr>
              <a:t>יכול לשמש ליעודים שונים</a:t>
            </a:r>
          </a:p>
        </p:txBody>
      </p:sp>
      <p:pic>
        <p:nvPicPr>
          <p:cNvPr id="34820" name="תמונה 5" descr="image5_5963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5263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תמונה 6" descr="image4_7094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4221163"/>
            <a:ext cx="3008313" cy="225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תמונה 3" descr="hs-info-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תרשים זרימה: מחבר 33"/>
          <p:cNvSpPr/>
          <p:nvPr/>
        </p:nvSpPr>
        <p:spPr>
          <a:xfrm>
            <a:off x="4067175" y="1412875"/>
            <a:ext cx="647700" cy="647700"/>
          </a:xfrm>
          <a:prstGeom prst="flowChartConnector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9" name="תרשים זרימה: נתונים מאוחסנים 78"/>
          <p:cNvSpPr/>
          <p:nvPr/>
        </p:nvSpPr>
        <p:spPr>
          <a:xfrm>
            <a:off x="395288" y="549275"/>
            <a:ext cx="863600" cy="576263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84" name="מלבן 83"/>
          <p:cNvSpPr/>
          <p:nvPr/>
        </p:nvSpPr>
        <p:spPr>
          <a:xfrm>
            <a:off x="539750" y="620713"/>
            <a:ext cx="503238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תרשים זרימה: צומת מסכם 6"/>
          <p:cNvSpPr/>
          <p:nvPr/>
        </p:nvSpPr>
        <p:spPr>
          <a:xfrm>
            <a:off x="2771775" y="2060575"/>
            <a:ext cx="576263" cy="576263"/>
          </a:xfrm>
          <a:prstGeom prst="flowChartSummingJunction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cxnSp>
        <p:nvCxnSpPr>
          <p:cNvPr id="15" name="מחבר ישר 14"/>
          <p:cNvCxnSpPr/>
          <p:nvPr/>
        </p:nvCxnSpPr>
        <p:spPr>
          <a:xfrm flipH="1">
            <a:off x="2411413" y="2565400"/>
            <a:ext cx="504825" cy="2016125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/>
        </p:nvCxnSpPr>
        <p:spPr>
          <a:xfrm flipH="1">
            <a:off x="2843213" y="2636838"/>
            <a:ext cx="215900" cy="86360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/>
        </p:nvCxnSpPr>
        <p:spPr>
          <a:xfrm flipH="1">
            <a:off x="2555875" y="3860800"/>
            <a:ext cx="215900" cy="86360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תרשים זרימה: נתונים מאוחסנים 23"/>
          <p:cNvSpPr/>
          <p:nvPr/>
        </p:nvSpPr>
        <p:spPr>
          <a:xfrm>
            <a:off x="2771775" y="3573463"/>
            <a:ext cx="576263" cy="287337"/>
          </a:xfrm>
          <a:prstGeom prst="flowChartOnlineStorag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27" name="תרשים זרימה: מחבר 26"/>
          <p:cNvSpPr/>
          <p:nvPr/>
        </p:nvSpPr>
        <p:spPr>
          <a:xfrm>
            <a:off x="4716463" y="1412875"/>
            <a:ext cx="647700" cy="647700"/>
          </a:xfrm>
          <a:prstGeom prst="flowChartConnector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cxnSp>
        <p:nvCxnSpPr>
          <p:cNvPr id="32" name="מחבר ישר 31"/>
          <p:cNvCxnSpPr>
            <a:stCxn id="24" idx="3"/>
          </p:cNvCxnSpPr>
          <p:nvPr/>
        </p:nvCxnSpPr>
        <p:spPr>
          <a:xfrm flipV="1">
            <a:off x="3251200" y="3141663"/>
            <a:ext cx="528638" cy="57467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מחבר ישר 35"/>
          <p:cNvCxnSpPr/>
          <p:nvPr/>
        </p:nvCxnSpPr>
        <p:spPr>
          <a:xfrm flipH="1">
            <a:off x="4572000" y="2060575"/>
            <a:ext cx="360363" cy="57626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מחבר ישר 36"/>
          <p:cNvCxnSpPr/>
          <p:nvPr/>
        </p:nvCxnSpPr>
        <p:spPr>
          <a:xfrm flipH="1">
            <a:off x="4284663" y="2060575"/>
            <a:ext cx="107950" cy="57626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מחבר ישר 39"/>
          <p:cNvCxnSpPr/>
          <p:nvPr/>
        </p:nvCxnSpPr>
        <p:spPr>
          <a:xfrm flipV="1">
            <a:off x="3492500" y="2781300"/>
            <a:ext cx="287338" cy="7143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מחבר ישר 44"/>
          <p:cNvCxnSpPr/>
          <p:nvPr/>
        </p:nvCxnSpPr>
        <p:spPr>
          <a:xfrm flipH="1">
            <a:off x="4859338" y="3213100"/>
            <a:ext cx="576262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פיצוץ 1 48"/>
          <p:cNvSpPr/>
          <p:nvPr/>
        </p:nvSpPr>
        <p:spPr>
          <a:xfrm>
            <a:off x="1619250" y="4292600"/>
            <a:ext cx="1439863" cy="1511300"/>
          </a:xfrm>
          <a:prstGeom prst="irregularSeal1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35857" name="TextBox 49"/>
          <p:cNvSpPr txBox="1">
            <a:spLocks noChangeArrowheads="1"/>
          </p:cNvSpPr>
          <p:nvPr/>
        </p:nvSpPr>
        <p:spPr bwMode="auto">
          <a:xfrm>
            <a:off x="1979613" y="4797425"/>
            <a:ext cx="647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/>
              <a:t>מנוע</a:t>
            </a:r>
          </a:p>
        </p:txBody>
      </p:sp>
      <p:sp>
        <p:nvSpPr>
          <p:cNvPr id="57" name="מלבן 56"/>
          <p:cNvSpPr/>
          <p:nvPr/>
        </p:nvSpPr>
        <p:spPr>
          <a:xfrm>
            <a:off x="7885113" y="3573463"/>
            <a:ext cx="1008062" cy="1008062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58" name="מלבן 57"/>
          <p:cNvSpPr/>
          <p:nvPr/>
        </p:nvSpPr>
        <p:spPr>
          <a:xfrm>
            <a:off x="3779838" y="2636838"/>
            <a:ext cx="1079500" cy="1223962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59" name="מלבן 58"/>
          <p:cNvSpPr/>
          <p:nvPr/>
        </p:nvSpPr>
        <p:spPr>
          <a:xfrm>
            <a:off x="5435600" y="2708275"/>
            <a:ext cx="1152525" cy="1152525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35861" name="TextBox 59"/>
          <p:cNvSpPr txBox="1">
            <a:spLocks noChangeArrowheads="1"/>
          </p:cNvSpPr>
          <p:nvPr/>
        </p:nvSpPr>
        <p:spPr bwMode="auto">
          <a:xfrm>
            <a:off x="3924300" y="2708275"/>
            <a:ext cx="7921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600"/>
              <a:t>יחידת איתור פעילה</a:t>
            </a:r>
          </a:p>
        </p:txBody>
      </p:sp>
      <p:sp>
        <p:nvSpPr>
          <p:cNvPr id="35862" name="TextBox 61"/>
          <p:cNvSpPr txBox="1">
            <a:spLocks noChangeArrowheads="1"/>
          </p:cNvSpPr>
          <p:nvPr/>
        </p:nvSpPr>
        <p:spPr bwMode="auto">
          <a:xfrm>
            <a:off x="5580063" y="2636838"/>
            <a:ext cx="8636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600"/>
              <a:t>יחידת איתור פעילה לגיבוי</a:t>
            </a:r>
          </a:p>
        </p:txBody>
      </p:sp>
      <p:sp>
        <p:nvSpPr>
          <p:cNvPr id="35863" name="TextBox 63"/>
          <p:cNvSpPr txBox="1">
            <a:spLocks noChangeArrowheads="1"/>
          </p:cNvSpPr>
          <p:nvPr/>
        </p:nvSpPr>
        <p:spPr bwMode="auto">
          <a:xfrm>
            <a:off x="7740650" y="3500438"/>
            <a:ext cx="10080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600"/>
              <a:t>יחידת איתור לגיבוי רדומה</a:t>
            </a:r>
          </a:p>
        </p:txBody>
      </p:sp>
      <p:sp>
        <p:nvSpPr>
          <p:cNvPr id="35864" name="TextBox 64"/>
          <p:cNvSpPr txBox="1">
            <a:spLocks noChangeArrowheads="1"/>
          </p:cNvSpPr>
          <p:nvPr/>
        </p:nvSpPr>
        <p:spPr bwMode="auto">
          <a:xfrm>
            <a:off x="2700338" y="3573463"/>
            <a:ext cx="576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200"/>
              <a:t>עלוקה</a:t>
            </a:r>
          </a:p>
        </p:txBody>
      </p:sp>
      <p:sp>
        <p:nvSpPr>
          <p:cNvPr id="35865" name="TextBox 71"/>
          <p:cNvSpPr txBox="1">
            <a:spLocks noChangeArrowheads="1"/>
          </p:cNvSpPr>
          <p:nvPr/>
        </p:nvSpPr>
        <p:spPr bwMode="auto">
          <a:xfrm>
            <a:off x="4787900" y="1557338"/>
            <a:ext cx="5048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200"/>
              <a:t>גלאי</a:t>
            </a:r>
          </a:p>
        </p:txBody>
      </p:sp>
      <p:sp>
        <p:nvSpPr>
          <p:cNvPr id="35866" name="TextBox 72"/>
          <p:cNvSpPr txBox="1">
            <a:spLocks noChangeArrowheads="1"/>
          </p:cNvSpPr>
          <p:nvPr/>
        </p:nvSpPr>
        <p:spPr bwMode="auto">
          <a:xfrm>
            <a:off x="4067175" y="1412875"/>
            <a:ext cx="5762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200"/>
              <a:t>הגנה על דלתות</a:t>
            </a:r>
          </a:p>
        </p:txBody>
      </p:sp>
      <p:sp>
        <p:nvSpPr>
          <p:cNvPr id="35867" name="TextBox 76"/>
          <p:cNvSpPr txBox="1">
            <a:spLocks noChangeArrowheads="1"/>
          </p:cNvSpPr>
          <p:nvPr/>
        </p:nvSpPr>
        <p:spPr bwMode="auto">
          <a:xfrm>
            <a:off x="2987675" y="476250"/>
            <a:ext cx="309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3200">
                <a:solidFill>
                  <a:schemeClr val="bg2"/>
                </a:solidFill>
              </a:rPr>
              <a:t>סכמת המיגון</a:t>
            </a:r>
          </a:p>
        </p:txBody>
      </p:sp>
      <p:sp>
        <p:nvSpPr>
          <p:cNvPr id="35868" name="TextBox 80"/>
          <p:cNvSpPr txBox="1">
            <a:spLocks noChangeArrowheads="1"/>
          </p:cNvSpPr>
          <p:nvPr/>
        </p:nvSpPr>
        <p:spPr bwMode="auto">
          <a:xfrm>
            <a:off x="468313" y="1125538"/>
            <a:ext cx="7191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solidFill>
                  <a:schemeClr val="bg2"/>
                </a:solidFill>
              </a:rPr>
              <a:t>שלט</a:t>
            </a:r>
          </a:p>
        </p:txBody>
      </p:sp>
      <p:sp>
        <p:nvSpPr>
          <p:cNvPr id="35869" name="TextBox 82"/>
          <p:cNvSpPr txBox="1">
            <a:spLocks noChangeArrowheads="1"/>
          </p:cNvSpPr>
          <p:nvPr/>
        </p:nvSpPr>
        <p:spPr bwMode="auto">
          <a:xfrm>
            <a:off x="539750" y="620713"/>
            <a:ext cx="503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400"/>
              <a:t>1 2</a:t>
            </a:r>
          </a:p>
          <a:p>
            <a:r>
              <a:rPr lang="he-IL" sz="1400"/>
              <a:t>3 4</a:t>
            </a:r>
          </a:p>
        </p:txBody>
      </p:sp>
      <p:sp>
        <p:nvSpPr>
          <p:cNvPr id="33" name="תרשים זרימה: מחבר 32"/>
          <p:cNvSpPr/>
          <p:nvPr/>
        </p:nvSpPr>
        <p:spPr>
          <a:xfrm>
            <a:off x="3059113" y="2636838"/>
            <a:ext cx="647700" cy="647700"/>
          </a:xfrm>
          <a:prstGeom prst="flowChartConnector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35871" name="TextBox 75"/>
          <p:cNvSpPr txBox="1">
            <a:spLocks noChangeArrowheads="1"/>
          </p:cNvSpPr>
          <p:nvPr/>
        </p:nvSpPr>
        <p:spPr bwMode="auto">
          <a:xfrm>
            <a:off x="3059113" y="2708275"/>
            <a:ext cx="5762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200"/>
              <a:t>מתג הנעה</a:t>
            </a:r>
          </a:p>
        </p:txBody>
      </p:sp>
      <p:pic>
        <p:nvPicPr>
          <p:cNvPr id="35872" name="תמונה 3" descr="hs-info-lo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360363"/>
            <a:ext cx="13430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התאמה אישית 1">
      <a:dk1>
        <a:sysClr val="windowText" lastClr="000000"/>
      </a:dk1>
      <a:lt1>
        <a:srgbClr val="BABABA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1620</TotalTime>
  <Words>868</Words>
  <Application>Microsoft Office PowerPoint</Application>
  <PresentationFormat>‫הצגה על המסך (4:3)</PresentationFormat>
  <Paragraphs>151</Paragraphs>
  <Slides>34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34</vt:i4>
      </vt:variant>
    </vt:vector>
  </HeadingPairs>
  <TitlesOfParts>
    <vt:vector size="38" baseType="lpstr">
      <vt:lpstr>Arial</vt:lpstr>
      <vt:lpstr>Calibri</vt:lpstr>
      <vt:lpstr>Times New Roman</vt:lpstr>
      <vt:lpstr>ערכת נושא Office</vt:lpstr>
      <vt:lpstr>החברה לסקרים יעוץ ובקרה</vt:lpstr>
      <vt:lpstr>החברה</vt:lpstr>
      <vt:lpstr>חזון </vt:lpstr>
      <vt:lpstr>איכות החיתום – הביטחון להצלחה</vt:lpstr>
      <vt:lpstr>בדיקות המיגון בעבר</vt:lpstr>
      <vt:lpstr>תקלות עיקריות</vt:lpstr>
      <vt:lpstr>שקופית 7</vt:lpstr>
      <vt:lpstr>שקופית 8</vt:lpstr>
      <vt:lpstr>השיטה החדשה</vt:lpstr>
      <vt:lpstr>השיטה החדשה</vt:lpstr>
      <vt:lpstr>השיטה החדשה</vt:lpstr>
      <vt:lpstr>השיטה החדשה</vt:lpstr>
      <vt:lpstr>השיטה החדשה</vt:lpstr>
      <vt:lpstr>השיטה החדשה</vt:lpstr>
      <vt:lpstr>חש בורג </vt:lpstr>
      <vt:lpstr>חש מידע בייעוץ </vt:lpstr>
      <vt:lpstr> סוגי משאיות</vt:lpstr>
      <vt:lpstr>משא רכין (הייבר)</vt:lpstr>
      <vt:lpstr>מגבה נוע (רמ-סע)</vt:lpstr>
      <vt:lpstr>הובלה בקירור</vt:lpstr>
      <vt:lpstr>מיכליות</vt:lpstr>
      <vt:lpstr>מערבל בטון</vt:lpstr>
      <vt:lpstr>משא מנוף קדמי</vt:lpstr>
      <vt:lpstr>משא מנוף אחורי</vt:lpstr>
      <vt:lpstr>דופן הרמה </vt:lpstr>
      <vt:lpstr>משא פתוח</vt:lpstr>
      <vt:lpstr>דחס אשפה</vt:lpstr>
      <vt:lpstr>משאבת בטון</vt:lpstr>
      <vt:lpstr>משא הובלת רכב</vt:lpstr>
      <vt:lpstr>מטאטא כביש</vt:lpstr>
      <vt:lpstr>משא תומך (סוס)</vt:lpstr>
      <vt:lpstr>נתמך (עגלה או סמי טריילר)</vt:lpstr>
      <vt:lpstr>נגרר (פול טריילר)</vt:lpstr>
      <vt:lpstr>שקופית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Admin</dc:creator>
  <cp:lastModifiedBy>Admin</cp:lastModifiedBy>
  <cp:revision>223</cp:revision>
  <dcterms:created xsi:type="dcterms:W3CDTF">2011-11-07T12:18:38Z</dcterms:created>
  <dcterms:modified xsi:type="dcterms:W3CDTF">2011-12-19T09:49:23Z</dcterms:modified>
</cp:coreProperties>
</file>